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04" r:id="rId2"/>
    <p:sldId id="305" r:id="rId3"/>
    <p:sldId id="287" r:id="rId4"/>
    <p:sldId id="271" r:id="rId5"/>
    <p:sldId id="273" r:id="rId6"/>
    <p:sldId id="275" r:id="rId7"/>
    <p:sldId id="284" r:id="rId8"/>
    <p:sldId id="285" r:id="rId9"/>
    <p:sldId id="286" r:id="rId10"/>
    <p:sldId id="269" r:id="rId11"/>
    <p:sldId id="303" r:id="rId12"/>
    <p:sldId id="277" r:id="rId13"/>
    <p:sldId id="300" r:id="rId14"/>
    <p:sldId id="294" r:id="rId15"/>
    <p:sldId id="293" r:id="rId16"/>
    <p:sldId id="295" r:id="rId17"/>
    <p:sldId id="279" r:id="rId18"/>
    <p:sldId id="298" r:id="rId19"/>
    <p:sldId id="299" r:id="rId20"/>
    <p:sldId id="256" r:id="rId21"/>
    <p:sldId id="259" r:id="rId22"/>
    <p:sldId id="260" r:id="rId23"/>
    <p:sldId id="257" r:id="rId24"/>
    <p:sldId id="258" r:id="rId25"/>
    <p:sldId id="261" r:id="rId26"/>
    <p:sldId id="262" r:id="rId27"/>
    <p:sldId id="263" r:id="rId28"/>
    <p:sldId id="264" r:id="rId29"/>
    <p:sldId id="265" r:id="rId30"/>
    <p:sldId id="267" r:id="rId31"/>
    <p:sldId id="266" r:id="rId32"/>
    <p:sldId id="301" r:id="rId33"/>
    <p:sldId id="296" r:id="rId34"/>
    <p:sldId id="302" r:id="rId35"/>
    <p:sldId id="297" r:id="rId36"/>
    <p:sldId id="288" r:id="rId37"/>
    <p:sldId id="290" r:id="rId38"/>
    <p:sldId id="291" r:id="rId39"/>
    <p:sldId id="292" r:id="rId40"/>
    <p:sldId id="306" r:id="rId41"/>
  </p:sldIdLst>
  <p:sldSz cx="12192000" cy="6858000"/>
  <p:notesSz cx="6858000" cy="9144000"/>
  <p:embeddedFontLs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Wingdings 3" panose="05040102010807070707" pitchFamily="18" charset="2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4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01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841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56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1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7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6BC29C-B990-4470-ACAA-8FDC16AB4F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D38360-A44B-4E20-AA6D-FCC086AF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4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5F08C6-CDA5-6E8D-6F61-75C4A2030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0"/>
            <a:ext cx="120935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0BF90-3C4F-03A6-CED6-1412E5CA8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CCFE1-8CF3-49A4-BFAA-DCE073C36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816" y="142103"/>
            <a:ext cx="6025743" cy="859200"/>
          </a:xfrm>
        </p:spPr>
        <p:txBody>
          <a:bodyPr>
            <a:normAutofit fontScale="90000"/>
          </a:bodyPr>
          <a:lstStyle/>
          <a:p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اهمیت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تشخیص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زودهنگام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سرطان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521251" y="1001303"/>
            <a:ext cx="8534400" cy="1498600"/>
          </a:xfrm>
        </p:spPr>
        <p:txBody>
          <a:bodyPr>
            <a:normAutofit fontScale="92500" lnSpcReduction="20000"/>
          </a:bodyPr>
          <a:lstStyle/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سرطان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یکی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علل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اصلی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مرگ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جهان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تشخیص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مراحل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اولیه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باعث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افزایش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بقای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بیماران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می‌شود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بیش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40٪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سرطان‌ها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قابل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پیشگیری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هستند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ارتقای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آگاهی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عمومی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نقش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کلیدی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کاهش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مرگ‌ومیر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دارد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F05153-860E-F784-7F2F-CE747DD258ED}"/>
              </a:ext>
            </a:extLst>
          </p:cNvPr>
          <p:cNvSpPr txBox="1">
            <a:spLocks/>
          </p:cNvSpPr>
          <p:nvPr/>
        </p:nvSpPr>
        <p:spPr>
          <a:xfrm>
            <a:off x="3147089" y="2623892"/>
            <a:ext cx="5897821" cy="74593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3200" dirty="0"/>
              <a:t>تفاوت تشخیص زودرس و غربالگری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7C5BF6-0446-5CD1-E3E0-A4DD30B26B31}"/>
              </a:ext>
            </a:extLst>
          </p:cNvPr>
          <p:cNvSpPr txBox="1">
            <a:spLocks/>
          </p:cNvSpPr>
          <p:nvPr/>
        </p:nvSpPr>
        <p:spPr>
          <a:xfrm>
            <a:off x="2356495" y="3493811"/>
            <a:ext cx="8534400" cy="2362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2200"/>
            </a:pP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تشخیص زودرس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Diagnosis):</a:t>
            </a:r>
          </a:p>
          <a:p>
            <a:pPr algn="r" rtl="1">
              <a:defRPr sz="2200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شناسایی سرطان در افراد دارای علائم مشکوک</a:t>
            </a:r>
          </a:p>
          <a:p>
            <a:pPr algn="r" rtl="1">
              <a:defRPr sz="2200"/>
            </a:pPr>
            <a:endParaRPr lang="fa-I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غربالگری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Screening):</a:t>
            </a:r>
          </a:p>
          <a:p>
            <a:pPr algn="r" rtl="1">
              <a:defRPr sz="2200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بررسی افراد بدون علامت ولی در معرض خطر</a:t>
            </a:r>
          </a:p>
          <a:p>
            <a:pPr algn="r" rtl="1">
              <a:defRPr sz="2200"/>
            </a:pP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استفاده از تست‌های ساده برای کشف بیماری در مراحل اولیه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F71E-EA7C-B393-59F4-267123CF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335" y="484995"/>
            <a:ext cx="8534401" cy="757209"/>
          </a:xfrm>
        </p:spPr>
        <p:txBody>
          <a:bodyPr/>
          <a:lstStyle/>
          <a:p>
            <a:pPr algn="ctr"/>
            <a:r>
              <a:rPr lang="fa-IR" dirty="0"/>
              <a:t>توصیه های خود مراقبتی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A9BB4-B4BD-3BE3-D497-AB34A5BF2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8441" y="2048021"/>
            <a:ext cx="8534400" cy="4043289"/>
          </a:xfrm>
        </p:spPr>
        <p:txBody>
          <a:bodyPr>
            <a:norm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b="1" dirty="0"/>
              <a:t>تاخیر در اولین مقاربت جنسی تا نوجوانی و سنین بالاتر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b="1" dirty="0"/>
              <a:t>محدود کردن شرکای جنسی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b="1" dirty="0"/>
              <a:t>اجتناب از مفاربت جنسی با افرادی که اشکارا مبتلا به زگیل تناسلی هستند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b="1" dirty="0"/>
              <a:t>اجتناب از مفاربت جنسی با افرادی که شرکای جنسی بسیار ذارند.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b="1" dirty="0"/>
              <a:t>ترک سیگار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b="1" dirty="0"/>
              <a:t>واکسیناسیون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2000" b="1" dirty="0"/>
              <a:t>غربالگری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sz="2000" b="1" dirty="0"/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sz="2000" b="1" dirty="0"/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769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33" y="3429000"/>
            <a:ext cx="3439533" cy="729454"/>
          </a:xfrm>
        </p:spPr>
        <p:txBody>
          <a:bodyPr>
            <a:normAutofit fontScale="90000"/>
          </a:bodyPr>
          <a:lstStyle/>
          <a:p>
            <a:pPr algn="r" rtl="1"/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روش‌های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غربالگری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60221" y="4702047"/>
            <a:ext cx="8534400" cy="1498600"/>
          </a:xfrm>
        </p:spPr>
        <p:txBody>
          <a:bodyPr>
            <a:normAutofit fontScale="92500"/>
          </a:bodyPr>
          <a:lstStyle/>
          <a:p>
            <a:pPr algn="r" rtl="1">
              <a:defRPr sz="2200"/>
            </a:pP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تست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پاپ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اسمیر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هر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سال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</a:t>
            </a:r>
            <a:r>
              <a:rPr lang="fa-I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HPV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حساسیت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بالاتر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هر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5–10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سال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.3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تست HPV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سال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2011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توسط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FDA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عنوان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غربالگری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اولیه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پذیرفته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شد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4163" y="239094"/>
            <a:ext cx="4283674" cy="67178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گروه‌های هدف غربالگری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2942" y="1406653"/>
            <a:ext cx="8534400" cy="149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زنان 30–49 سال: تست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HPV </a:t>
            </a: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هر 5–10 سال</a:t>
            </a:r>
          </a:p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عدم توصیه غربالگری زیر 21 سال</a:t>
            </a:r>
          </a:p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توقف غربالگری بعد از 65 سال در صورت نتایج منفی قبلی</a:t>
            </a:r>
          </a:p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افراد دارای نقص ایمنی نیازمند پیگیری ویژه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2595FA-EA23-4F1F-B5CD-A910DA42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0" y="0"/>
            <a:ext cx="11388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2541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1CD9CE-B892-44EF-8823-E460CB2C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20" y="-52049"/>
            <a:ext cx="9850160" cy="69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961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E5F07B-AF1A-44DF-A46A-CAA4A9710A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038" y="0"/>
            <a:ext cx="9127923" cy="68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3857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4E5F87-9D71-491F-BDA2-30E084F0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2220" y="-548640"/>
            <a:ext cx="17236440" cy="79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0142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47" y="-107309"/>
            <a:ext cx="4366526" cy="859200"/>
          </a:xfrm>
        </p:spPr>
        <p:txBody>
          <a:bodyPr>
            <a:noAutofit/>
          </a:bodyPr>
          <a:lstStyle/>
          <a:p>
            <a:pPr algn="r" rtl="1"/>
            <a:r>
              <a:rPr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برنامه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کشوری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fa-I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سطح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یک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-610072" y="432191"/>
            <a:ext cx="8534400" cy="1498600"/>
          </a:xfrm>
        </p:spPr>
        <p:txBody>
          <a:bodyPr/>
          <a:lstStyle/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انجام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غربالگری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شبکه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بهداشت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ارائه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خدمات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توسط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ماما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آموزش‌دیده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ثبت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ارجاع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موارد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مشکوک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76047" y="2129015"/>
            <a:ext cx="4465380" cy="859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3200" dirty="0"/>
              <a:t>برنامه کشوری – سطح دو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58353" y="2558615"/>
            <a:ext cx="8534400" cy="149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ارجاع به متخصص زنان</a:t>
            </a:r>
          </a:p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انجام کولپوسکوپی</a:t>
            </a:r>
          </a:p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نمونه‌برداری در صورت نیاز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BF8289-D97F-5D93-97C0-F1C53627417C}"/>
              </a:ext>
            </a:extLst>
          </p:cNvPr>
          <p:cNvSpPr txBox="1">
            <a:spLocks/>
          </p:cNvSpPr>
          <p:nvPr/>
        </p:nvSpPr>
        <p:spPr>
          <a:xfrm>
            <a:off x="6581561" y="4591519"/>
            <a:ext cx="5610439" cy="6721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800" dirty="0"/>
              <a:t>برنامه کشوری – سطح سه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405038-E778-1B57-F3EF-338909630C97}"/>
              </a:ext>
            </a:extLst>
          </p:cNvPr>
          <p:cNvSpPr txBox="1">
            <a:spLocks/>
          </p:cNvSpPr>
          <p:nvPr/>
        </p:nvSpPr>
        <p:spPr>
          <a:xfrm>
            <a:off x="-758353" y="4927600"/>
            <a:ext cx="8534400" cy="149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2200"/>
            </a:pPr>
            <a:r>
              <a:rPr lang="fa-IR" sz="2200" dirty="0"/>
              <a:t>• مراکز تخصصی سرطان</a:t>
            </a:r>
          </a:p>
          <a:p>
            <a:pPr algn="r" rtl="1">
              <a:defRPr sz="2200"/>
            </a:pPr>
            <a:r>
              <a:rPr lang="fa-IR" sz="2200" dirty="0"/>
              <a:t>• انجام </a:t>
            </a:r>
            <a:r>
              <a:rPr lang="en-US" sz="2200" dirty="0"/>
              <a:t>LEEP </a:t>
            </a:r>
            <a:r>
              <a:rPr lang="fa-IR" sz="2200" dirty="0"/>
              <a:t>یا کونیزاسیون</a:t>
            </a:r>
          </a:p>
          <a:p>
            <a:pPr algn="r" rtl="1">
              <a:defRPr sz="2200"/>
            </a:pPr>
            <a:r>
              <a:rPr lang="fa-IR" sz="2200" dirty="0"/>
              <a:t>• بررسی پاتولوژی و پیگیری دوره‌ای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BA66E1-CA52-463F-A869-C78B07E13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2846" y="399361"/>
            <a:ext cx="3788229" cy="3371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D78E5-03B0-4C96-8545-B7BE4E7DB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84" y="399361"/>
            <a:ext cx="7663542" cy="60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680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E2D2F-6B1A-4054-9A70-738AB67837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81" y="0"/>
            <a:ext cx="10614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699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C2B5-CC2D-87D8-4D2A-5BA4AD3F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64EC3-2193-6885-1094-949DDD65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440" y="563034"/>
            <a:ext cx="8534400" cy="3615267"/>
          </a:xfrm>
        </p:spPr>
        <p:txBody>
          <a:bodyPr/>
          <a:lstStyle/>
          <a:p>
            <a:pPr marL="0" indent="0" algn="ctr">
              <a:buNone/>
            </a:pPr>
            <a:r>
              <a:rPr lang="fa-IR" dirty="0"/>
              <a:t>مورنینگ پزشکی خانواده</a:t>
            </a:r>
            <a:endParaRPr lang="en-US" dirty="0"/>
          </a:p>
          <a:p>
            <a:pPr marL="0" indent="0" algn="ctr">
              <a:buNone/>
            </a:pPr>
            <a:r>
              <a:rPr lang="fa-IR" dirty="0"/>
              <a:t>غربالگری کانسر سرویکس و مدیریت اچ پی وی مثبت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8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6D8BC-3E51-A290-AE7B-7524DFA3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1" y="1138881"/>
            <a:ext cx="11818518" cy="45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2131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1D7E7-D3D4-B138-59C2-27F4138B0C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893" y="0"/>
            <a:ext cx="6806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9679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DFB3DA-42EC-9682-F2EA-D4C646320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43" y="1499585"/>
            <a:ext cx="11913113" cy="38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0514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8EBCE3-5EEB-F4F4-2DD1-0EF3BF9C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01" y="111650"/>
            <a:ext cx="8040797" cy="66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770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2BE7D-608D-B899-F197-34191C559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9" y="548390"/>
            <a:ext cx="11324301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2405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C6349-2704-E9D3-1625-4446B1D24C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34" y="1984560"/>
            <a:ext cx="11387932" cy="28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1857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C224B6-580B-575A-01AC-70A2D2562B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64" y="849406"/>
            <a:ext cx="11682472" cy="51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044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E86A-5D82-74A3-DD4A-5A7675D05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60128-2F12-AC21-018C-66603D045D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893" y="0"/>
            <a:ext cx="6806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0699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0E15D-AC69-E901-3639-C070538F9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9C9A9-B2F7-C5AC-51C2-6DBA0F06B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892" y="-1073459"/>
            <a:ext cx="13015784" cy="131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7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D2900-44C2-4BCE-57A8-4F7678A104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935" y="0"/>
            <a:ext cx="5202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57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E8A0-ED13-F07E-6991-9FBE227F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039" y="-135467"/>
            <a:ext cx="3599922" cy="1786467"/>
          </a:xfrm>
        </p:spPr>
        <p:txBody>
          <a:bodyPr>
            <a:normAutofit/>
          </a:bodyPr>
          <a:lstStyle/>
          <a:p>
            <a:r>
              <a:rPr lang="en-US" sz="9600" dirty="0"/>
              <a:t>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A0E2-EB87-DF2B-794C-62107D34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930400"/>
            <a:ext cx="8534400" cy="4400062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/>
              <a:t>بیمار خانم 34 ساله با سرما خوردگی به درمانگاه مراجعه کرده است که تا کنون غربالگری سرطان سرویکس انجام نداده است </a:t>
            </a:r>
            <a:endParaRPr lang="en-US" sz="2000" dirty="0"/>
          </a:p>
          <a:p>
            <a:pPr rtl="1"/>
            <a:r>
              <a:rPr lang="en-US" sz="2000" dirty="0"/>
              <a:t>PMH : NEG </a:t>
            </a:r>
            <a:endParaRPr lang="fa-IR" sz="2000" dirty="0"/>
          </a:p>
          <a:p>
            <a:pPr rtl="1"/>
            <a:r>
              <a:rPr lang="fa-IR" sz="2000" dirty="0"/>
              <a:t>پدر دیابتی / سابقه کنسر در خانواده منفی </a:t>
            </a:r>
            <a:r>
              <a:rPr lang="en-US" sz="2000" dirty="0"/>
              <a:t>FH:</a:t>
            </a:r>
          </a:p>
          <a:p>
            <a:pPr rtl="1"/>
            <a:r>
              <a:rPr lang="en-US" sz="2000" dirty="0"/>
              <a:t>V/S: BP: 115/76  PR:74 O2SAT:99% T:36/7</a:t>
            </a:r>
          </a:p>
          <a:p>
            <a:pPr rtl="1"/>
            <a:r>
              <a:rPr lang="en-US" sz="2000" dirty="0"/>
              <a:t>SMOKING : NEG</a:t>
            </a:r>
            <a:endParaRPr lang="fa-IR" sz="2000" dirty="0"/>
          </a:p>
          <a:p>
            <a:pPr rtl="1"/>
            <a:r>
              <a:rPr lang="fa-IR" sz="2000" dirty="0"/>
              <a:t>قد :163</a:t>
            </a:r>
          </a:p>
          <a:p>
            <a:pPr rtl="1"/>
            <a:r>
              <a:rPr lang="fa-IR" sz="2000" dirty="0"/>
              <a:t>وزن:65</a:t>
            </a:r>
            <a:endParaRPr lang="en-US" sz="2000" dirty="0"/>
          </a:p>
          <a:p>
            <a:pPr rtl="1"/>
            <a:r>
              <a:rPr lang="en-US" sz="2000" dirty="0"/>
              <a:t>BMI:24/5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94758329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5AFC3-95F5-0AAA-2839-5D068031A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AB30E-644D-4EF2-6AC1-FA053AE8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62" y="0"/>
            <a:ext cx="8903276" cy="117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0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C865-736E-F086-3D38-AE21FE878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A5A3B-0B77-EFD9-1023-23D42177B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62" y="-4879243"/>
            <a:ext cx="8903276" cy="117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2D2D-A2DC-3E1A-3DED-1E9A69B0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9BAE31-9E8B-E553-00A0-BAB090978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13" y="-122293"/>
            <a:ext cx="10456606" cy="7102586"/>
          </a:xfrm>
        </p:spPr>
      </p:pic>
    </p:spTree>
    <p:extLst>
      <p:ext uri="{BB962C8B-B14F-4D97-AF65-F5344CB8AC3E}">
        <p14:creationId xmlns:p14="http://schemas.microsoft.com/office/powerpoint/2010/main" val="1808806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E4B44E-D177-4A78-9300-A48ACAE1D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0" y="0"/>
            <a:ext cx="1485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6893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8180-69DB-AFE0-4AB9-B4B262D7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EFE61-318E-7FA1-C0E5-D3F8669F7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070DF-8C2D-D552-CB8A-DA68BC490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498" y="-281354"/>
            <a:ext cx="9523828" cy="71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98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A0C188-3927-4296-A4C4-F42D298A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4" y="-84841"/>
            <a:ext cx="10933051" cy="702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579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12A8-6AA3-3182-24C2-505C3C4A1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870" y="0"/>
            <a:ext cx="10612314" cy="1092200"/>
          </a:xfrm>
        </p:spPr>
        <p:txBody>
          <a:bodyPr>
            <a:normAutofit/>
          </a:bodyPr>
          <a:lstStyle/>
          <a:p>
            <a:pPr algn="ctr"/>
            <a:r>
              <a:rPr lang="fa-IR" b="1" dirty="0"/>
              <a:t>پیشگیری</a:t>
            </a:r>
            <a:r>
              <a:rPr lang="fa-IR" dirty="0"/>
              <a:t> </a:t>
            </a:r>
            <a:r>
              <a:rPr lang="fa-IR" b="1" dirty="0"/>
              <a:t>اولیه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BAE803-9E6C-D75C-B93C-226B3266C3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61708" y="1155049"/>
            <a:ext cx="6341615" cy="5254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/>
              <a:t>🎯 هدف: </a:t>
            </a:r>
            <a:r>
              <a:rPr lang="fa-IR" b="1" dirty="0"/>
              <a:t>جلوگیری از ایجاد عفونت HPV و عوامل خطر</a:t>
            </a:r>
            <a:endParaRPr lang="fa-IR" dirty="0"/>
          </a:p>
          <a:p>
            <a:pPr algn="r" rtl="1"/>
            <a:r>
              <a:rPr lang="fa-IR" b="1" dirty="0"/>
              <a:t>راه‌ها:</a:t>
            </a:r>
          </a:p>
          <a:p>
            <a:pPr algn="r" rtl="1"/>
            <a:r>
              <a:rPr lang="fa-IR" b="1" dirty="0"/>
              <a:t>واکسیناسیون HPV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مؤثرترین روش پیشگیری</a:t>
            </a:r>
          </a:p>
          <a:p>
            <a:pPr lvl="1" algn="r" rtl="1"/>
            <a:r>
              <a:rPr lang="fa-IR" dirty="0"/>
              <a:t>قبل از شروع فعالیت جنسی بیشترین اثر را دارد</a:t>
            </a:r>
          </a:p>
          <a:p>
            <a:pPr algn="r" rtl="1"/>
            <a:r>
              <a:rPr lang="fa-IR" b="1" dirty="0"/>
              <a:t>آموزش و ارتقای آگاهی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آموزش رفتارهای جنسی ایمن</a:t>
            </a:r>
          </a:p>
          <a:p>
            <a:pPr lvl="1" algn="r" rtl="1"/>
            <a:r>
              <a:rPr lang="fa-IR" dirty="0"/>
              <a:t>تأکید بر روابط جنسی سالم</a:t>
            </a:r>
          </a:p>
          <a:p>
            <a:pPr algn="r" rtl="1"/>
            <a:r>
              <a:rPr lang="fa-IR" b="1" dirty="0"/>
              <a:t>استفاده از کاندوم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کاهش خطر انتقال HPV (نه ۱۰۰٪)</a:t>
            </a:r>
          </a:p>
          <a:p>
            <a:pPr algn="r" rtl="1"/>
            <a:r>
              <a:rPr lang="fa-IR" b="1" dirty="0"/>
              <a:t>کاهش عوامل خطر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ترک سیگار</a:t>
            </a:r>
          </a:p>
          <a:p>
            <a:pPr lvl="1" algn="r" rtl="1"/>
            <a:r>
              <a:rPr lang="fa-IR" dirty="0"/>
              <a:t>کاهش تعدد شرکای جنسی</a:t>
            </a:r>
          </a:p>
          <a:p>
            <a:pPr algn="r" rtl="1"/>
            <a:r>
              <a:rPr lang="fa-IR" b="1" dirty="0"/>
              <a:t>ارتقای بهداشت فردی و جنسی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689380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2455-985F-A86B-39F1-F6E9B815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252" y="0"/>
            <a:ext cx="6722428" cy="822961"/>
          </a:xfrm>
        </p:spPr>
        <p:txBody>
          <a:bodyPr/>
          <a:lstStyle/>
          <a:p>
            <a:pPr algn="r"/>
            <a:r>
              <a:rPr lang="fa-IR" b="1" dirty="0"/>
              <a:t>پیشگیری ثانویه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D0D51-0BA0-C766-9022-B2857BA63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" y="1161627"/>
            <a:ext cx="10058400" cy="4751493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🎯 هدف: </a:t>
            </a:r>
            <a:r>
              <a:rPr lang="fa-IR" b="1" dirty="0"/>
              <a:t>تشخیص زودهنگام ضایعات پیش‌سرطانی و سرطان در مراحل اولیه</a:t>
            </a:r>
            <a:endParaRPr lang="fa-IR" dirty="0"/>
          </a:p>
          <a:p>
            <a:pPr algn="r" rtl="1"/>
            <a:r>
              <a:rPr lang="fa-IR" b="1" dirty="0"/>
              <a:t>راه‌ها:</a:t>
            </a:r>
          </a:p>
          <a:p>
            <a:pPr algn="r" rtl="1"/>
            <a:r>
              <a:rPr lang="fa-IR" b="1" dirty="0"/>
              <a:t>غربالگری سرطان سرویکس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تست </a:t>
            </a:r>
            <a:r>
              <a:rPr lang="fa-IR" b="1" dirty="0"/>
              <a:t>Pap smear</a:t>
            </a:r>
            <a:endParaRPr lang="fa-IR" dirty="0"/>
          </a:p>
          <a:p>
            <a:pPr lvl="1" algn="r" rtl="1"/>
            <a:r>
              <a:rPr lang="fa-IR" dirty="0"/>
              <a:t>تست </a:t>
            </a:r>
            <a:r>
              <a:rPr lang="fa-IR" b="1" dirty="0"/>
              <a:t>HPV DNA</a:t>
            </a:r>
            <a:endParaRPr lang="fa-IR" dirty="0"/>
          </a:p>
          <a:p>
            <a:pPr algn="r" rtl="1"/>
            <a:r>
              <a:rPr lang="fa-IR" b="1" dirty="0"/>
              <a:t>غربالگری منظم زنان واجد شرایط سنی</a:t>
            </a:r>
            <a:endParaRPr lang="fa-IR" dirty="0"/>
          </a:p>
          <a:p>
            <a:pPr algn="r" rtl="1"/>
            <a:r>
              <a:rPr lang="fa-IR" b="1" dirty="0"/>
              <a:t>پیگیری نتایج غیرطبیعی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کولپوسکوپی</a:t>
            </a:r>
          </a:p>
          <a:p>
            <a:pPr lvl="1" algn="r" rtl="1"/>
            <a:r>
              <a:rPr lang="fa-IR" dirty="0"/>
              <a:t>بیوپسی در صورت نیاز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63333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1149-571C-D22D-D902-A19D485F9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212" y="118532"/>
            <a:ext cx="8001000" cy="711201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/>
              <a:t>پیشگیری ثالثیه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E3B15-1DCA-2FB3-C1C9-A532F2C8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7" y="999066"/>
            <a:ext cx="9254066" cy="5012267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🎯 هدف: </a:t>
            </a:r>
            <a:r>
              <a:rPr lang="fa-IR" b="1" dirty="0"/>
              <a:t>کاهش عوارض، ناتوانی و مرگ ناشی از بیماری</a:t>
            </a:r>
            <a:endParaRPr lang="fa-IR" dirty="0"/>
          </a:p>
          <a:p>
            <a:pPr algn="r" rtl="1"/>
            <a:r>
              <a:rPr lang="fa-IR" b="1" dirty="0"/>
              <a:t>راه‌ها:</a:t>
            </a:r>
          </a:p>
          <a:p>
            <a:pPr algn="r" rtl="1"/>
            <a:r>
              <a:rPr lang="fa-IR" b="1" dirty="0"/>
              <a:t>درمان ضایعات پیش‌سرطانی</a:t>
            </a:r>
            <a:endParaRPr lang="fa-IR" dirty="0"/>
          </a:p>
          <a:p>
            <a:pPr algn="r" rtl="1"/>
            <a:r>
              <a:rPr lang="fa-IR" b="1" dirty="0"/>
              <a:t>درمان سرطان تشخیص‌داده‌شده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جراحی</a:t>
            </a:r>
          </a:p>
          <a:p>
            <a:pPr lvl="1" algn="r" rtl="1"/>
            <a:r>
              <a:rPr lang="fa-IR" dirty="0"/>
              <a:t>رادیوتراپی</a:t>
            </a:r>
          </a:p>
          <a:p>
            <a:pPr lvl="1" algn="r" rtl="1"/>
            <a:r>
              <a:rPr lang="fa-IR" dirty="0"/>
              <a:t>شیمی‌درمانی</a:t>
            </a:r>
          </a:p>
          <a:p>
            <a:pPr algn="r" rtl="1"/>
            <a:r>
              <a:rPr lang="fa-IR" b="1" dirty="0"/>
              <a:t>پیگیری و مراقبت پس از درمان</a:t>
            </a:r>
            <a:endParaRPr lang="fa-IR" dirty="0"/>
          </a:p>
          <a:p>
            <a:pPr algn="r" rtl="1"/>
            <a:r>
              <a:rPr lang="fa-IR" b="1" dirty="0"/>
              <a:t>توانبخشی و مراقبت حمایتی</a:t>
            </a:r>
            <a:endParaRPr lang="fa-IR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53544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34FD-1756-9C2A-CD05-F99801F7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412" y="67733"/>
            <a:ext cx="8001000" cy="897467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پیشگیری رابعیه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2013E-D7A2-214B-7944-6E923BD4D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5279" y="1126068"/>
            <a:ext cx="6400800" cy="2607733"/>
          </a:xfrm>
        </p:spPr>
        <p:txBody>
          <a:bodyPr/>
          <a:lstStyle/>
          <a:p>
            <a:pPr algn="r"/>
            <a:r>
              <a:rPr lang="fa-IR" dirty="0"/>
              <a:t>اهمیت انجام غربالگری و انجام مطابق فلوچارت </a:t>
            </a:r>
          </a:p>
          <a:p>
            <a:pPr algn="r"/>
            <a:r>
              <a:rPr lang="fa-IR" dirty="0"/>
              <a:t>که باعث میشود هزینه های اضافی به بیمار تحمیل نشود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017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134" y="75434"/>
            <a:ext cx="5609732" cy="762406"/>
          </a:xfrm>
        </p:spPr>
        <p:txBody>
          <a:bodyPr>
            <a:normAutofit fontScale="90000"/>
          </a:bodyPr>
          <a:lstStyle/>
          <a:p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اپیدمیولوژی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سرطان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دهانه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رحم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28800" y="1056877"/>
            <a:ext cx="8534400" cy="1498600"/>
          </a:xfrm>
        </p:spPr>
        <p:txBody>
          <a:bodyPr>
            <a:normAutofit fontScale="92500" lnSpcReduction="20000"/>
          </a:bodyPr>
          <a:lstStyle/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چهارمین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سرطان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شایع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زنان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جهان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بروز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پایین‌تر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ایران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اما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روند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افزایشی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محتمل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پیک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سنی</a:t>
            </a:r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35-38 و 60-64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سال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نسبت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مرگ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بروز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شاخص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مهم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کنترل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بیماری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91468" y="2999400"/>
            <a:ext cx="4209064" cy="859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انواع سرطان دهانه رحم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4042455"/>
            <a:ext cx="8534400" cy="149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کارسینوم سلول سنگفرشی (80–90٪ موارد)</a:t>
            </a:r>
          </a:p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آدنوکارسینوما (10–20٪ موارد)</a:t>
            </a:r>
          </a:p>
          <a:p>
            <a:pPr algn="r" rtl="1">
              <a:defRPr sz="2200"/>
            </a:pPr>
            <a:r>
              <a:rPr lang="fa-I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انواع نادر: لنفوم، سارکوم، ملانوم و ...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662-2E86-D841-9797-D99A7C319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808" y="685799"/>
            <a:ext cx="6179404" cy="2743201"/>
          </a:xfrm>
        </p:spPr>
        <p:txBody>
          <a:bodyPr/>
          <a:lstStyle/>
          <a:p>
            <a:pPr algn="ctr"/>
            <a:r>
              <a:rPr lang="fa-IR" dirty="0"/>
              <a:t>تشکر از توجهتون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8B0C8-B0D4-B272-3FAF-77117E520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5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00" y="8642"/>
            <a:ext cx="6886597" cy="749643"/>
          </a:xfrm>
        </p:spPr>
        <p:txBody>
          <a:bodyPr>
            <a:normAutofit fontScale="90000"/>
          </a:bodyPr>
          <a:lstStyle/>
          <a:p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علائم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هشداردهنده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سرطان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دهانه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رحم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537726" y="945292"/>
            <a:ext cx="8534400" cy="1498600"/>
          </a:xfrm>
        </p:spPr>
        <p:txBody>
          <a:bodyPr>
            <a:normAutofit fontScale="92500" lnSpcReduction="20000"/>
          </a:bodyPr>
          <a:lstStyle/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خونریزی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غیرطبیعی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واژینال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ترشحات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بدبو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درد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هنگام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نزدیکی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جنسی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مراحل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اولیه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معمولاً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بدون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علامت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22571" y="2775605"/>
            <a:ext cx="3146854" cy="76240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عوامل خطر اصلی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7726" y="3869724"/>
            <a:ext cx="8534400" cy="1498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 sz="2200"/>
            </a:pP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عفونت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HPV</a:t>
            </a: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عامل بیش از 99٪ موارد</a:t>
            </a:r>
          </a:p>
          <a:p>
            <a:pPr algn="r" rtl="1">
              <a:defRPr sz="2200"/>
            </a:pP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ضعف سیستم ایمنی</a:t>
            </a:r>
          </a:p>
          <a:p>
            <a:pPr algn="r" rtl="1">
              <a:defRPr sz="2200"/>
            </a:pP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سیگار کشیدن</a:t>
            </a:r>
          </a:p>
          <a:p>
            <a:pPr algn="r" rtl="1">
              <a:defRPr sz="2200"/>
            </a:pP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عوامل اجتماعی-اقتصادی</a:t>
            </a:r>
          </a:p>
          <a:p>
            <a:pPr algn="r" rtl="1">
              <a:defRPr sz="2200"/>
            </a:pP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مصرف طولانی‌مدت قرص‌های ضدبارداری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851" y="-102973"/>
            <a:ext cx="5528298" cy="859200"/>
          </a:xfrm>
        </p:spPr>
        <p:txBody>
          <a:bodyPr>
            <a:normAutofit fontScale="90000"/>
          </a:bodyPr>
          <a:lstStyle/>
          <a:p>
            <a:pPr algn="r" rtl="1"/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ویروس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پاپیلومای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انسانی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(HPV)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91200" y="1085335"/>
            <a:ext cx="6014330" cy="1498600"/>
          </a:xfrm>
        </p:spPr>
        <p:txBody>
          <a:bodyPr>
            <a:noAutofit/>
          </a:bodyPr>
          <a:lstStyle/>
          <a:p>
            <a:pPr algn="r" rtl="1">
              <a:defRPr sz="2200"/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ویروس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رشته‌ای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انتقال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طریق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تماس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پوستی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مستقیم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بیش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ژنوتیپ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شناسایی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شده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defRPr sz="2200"/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انواع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پرخطر</a:t>
            </a: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و 18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شایع‌ترین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مهاجم‌ترین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984D9-84CB-3971-164F-7669F873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3" y="724958"/>
            <a:ext cx="11717513" cy="54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56585-F9B9-3B7F-ECAB-F0270A5B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736356"/>
            <a:ext cx="11668125" cy="53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806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06511-1D51-FA30-A66F-9DA13D9E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5" y="703790"/>
            <a:ext cx="11699170" cy="53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548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396</TotalTime>
  <Words>666</Words>
  <Application>Microsoft Office PowerPoint</Application>
  <PresentationFormat>Widescreen</PresentationFormat>
  <Paragraphs>117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Wingdings 3</vt:lpstr>
      <vt:lpstr>Wingdings</vt:lpstr>
      <vt:lpstr>Tahoma</vt:lpstr>
      <vt:lpstr>Century Gothic</vt:lpstr>
      <vt:lpstr>Slice</vt:lpstr>
      <vt:lpstr>PowerPoint Presentation</vt:lpstr>
      <vt:lpstr>PowerPoint Presentation</vt:lpstr>
      <vt:lpstr>case</vt:lpstr>
      <vt:lpstr>اپیدمیولوژی سرطان دهانه رحم</vt:lpstr>
      <vt:lpstr>علائم هشداردهنده سرطان دهانه رحم</vt:lpstr>
      <vt:lpstr>ویروس پاپیلومای انسانی (HPV)</vt:lpstr>
      <vt:lpstr>PowerPoint Presentation</vt:lpstr>
      <vt:lpstr>PowerPoint Presentation</vt:lpstr>
      <vt:lpstr>PowerPoint Presentation</vt:lpstr>
      <vt:lpstr>اهمیت تشخیص زودهنگام سرطان</vt:lpstr>
      <vt:lpstr>توصیه های خود مراقبتی</vt:lpstr>
      <vt:lpstr>روش‌های غربالگری</vt:lpstr>
      <vt:lpstr>PowerPoint Presentation</vt:lpstr>
      <vt:lpstr>PowerPoint Presentation</vt:lpstr>
      <vt:lpstr>PowerPoint Presentation</vt:lpstr>
      <vt:lpstr>PowerPoint Presentation</vt:lpstr>
      <vt:lpstr>برنامه کشوری –  سطح یک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پیشگیری اولیه</vt:lpstr>
      <vt:lpstr>پیشگیری ثانویه</vt:lpstr>
      <vt:lpstr>پیشگیری ثالثیه</vt:lpstr>
      <vt:lpstr>پیشگیری رابعیه</vt:lpstr>
      <vt:lpstr>تشکر از توجهتون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</dc:title>
  <dc:creator>HOSEIN</dc:creator>
  <cp:lastModifiedBy>modiriat01</cp:lastModifiedBy>
  <cp:revision>15</cp:revision>
  <dcterms:created xsi:type="dcterms:W3CDTF">2026-02-12T16:44:48Z</dcterms:created>
  <dcterms:modified xsi:type="dcterms:W3CDTF">2026-05-11T06:13:07Z</dcterms:modified>
</cp:coreProperties>
</file>